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768d3cf366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768d3cf366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68d3cf366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68d3cf366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68d3cf366_1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68d3cf366_1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68d3cf366_1_10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768d3cf366_1_10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68d3cf366_1_10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68d3cf366_1_1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68d3cf366_1_10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768d3cf366_1_10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68d3cf366_1_10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768d3cf366_1_10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hyperlink" Target="https://www.softwaretestinghelp.com/what-is-performance-testing-load-testing-stress-testing/" TargetMode="External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jonathanpenn/ui-auto-monkey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gi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848775"/>
            <a:ext cx="8520600" cy="94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SwiftMonkey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Framework for generating randomised user input in iOS Apps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1974" y="610675"/>
            <a:ext cx="1570325" cy="232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86900" y="4340902"/>
            <a:ext cx="1361850" cy="67402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8010225" y="4791975"/>
            <a:ext cx="7152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666666"/>
                </a:solidFill>
              </a:rPr>
              <a:t>Nihal Alfred</a:t>
            </a:r>
            <a:endParaRPr sz="8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Monkey Testing?</a:t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5846" y="154638"/>
            <a:ext cx="1706454" cy="115347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000000"/>
                </a:solidFill>
              </a:rPr>
              <a:t>A software</a:t>
            </a:r>
            <a:r>
              <a:rPr lang="en">
                <a:solidFill>
                  <a:srgbClr val="000000"/>
                </a:solidFill>
              </a:rPr>
              <a:t> testing </a:t>
            </a:r>
            <a:r>
              <a:rPr b="1" lang="en">
                <a:solidFill>
                  <a:srgbClr val="000000"/>
                </a:solidFill>
              </a:rPr>
              <a:t>technique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000000"/>
                </a:solidFill>
              </a:rPr>
              <a:t>User tests the application by providing </a:t>
            </a:r>
            <a:r>
              <a:rPr b="1" lang="en">
                <a:solidFill>
                  <a:srgbClr val="000000"/>
                </a:solidFill>
              </a:rPr>
              <a:t>random inputs</a:t>
            </a:r>
            <a:r>
              <a:rPr lang="en">
                <a:solidFill>
                  <a:srgbClr val="000000"/>
                </a:solidFill>
              </a:rPr>
              <a:t> or </a:t>
            </a:r>
            <a:r>
              <a:rPr b="1" lang="en">
                <a:solidFill>
                  <a:srgbClr val="000000"/>
                </a:solidFill>
              </a:rPr>
              <a:t>trys to crash</a:t>
            </a:r>
            <a:r>
              <a:rPr lang="en">
                <a:solidFill>
                  <a:srgbClr val="000000"/>
                </a:solidFill>
              </a:rPr>
              <a:t> the application. 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000000"/>
                </a:solidFill>
              </a:rPr>
              <a:t>This technique </a:t>
            </a:r>
            <a:r>
              <a:rPr b="1" lang="en">
                <a:solidFill>
                  <a:srgbClr val="000000"/>
                </a:solidFill>
              </a:rPr>
              <a:t>does not follow any predefined</a:t>
            </a:r>
            <a:r>
              <a:rPr lang="en">
                <a:solidFill>
                  <a:srgbClr val="000000"/>
                </a:solidFill>
              </a:rPr>
              <a:t> test cases or strategy 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000000"/>
                </a:solidFill>
              </a:rPr>
              <a:t>Mostly works on </a:t>
            </a:r>
            <a:r>
              <a:rPr b="1" lang="en">
                <a:solidFill>
                  <a:srgbClr val="000000"/>
                </a:solidFill>
              </a:rPr>
              <a:t>tester’s mood and gut feeling</a:t>
            </a:r>
            <a:r>
              <a:rPr lang="en">
                <a:solidFill>
                  <a:srgbClr val="000000"/>
                </a:solidFill>
              </a:rPr>
              <a:t>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000000"/>
                </a:solidFill>
              </a:rPr>
              <a:t>W</a:t>
            </a:r>
            <a:r>
              <a:rPr lang="en">
                <a:solidFill>
                  <a:srgbClr val="000000"/>
                </a:solidFill>
              </a:rPr>
              <a:t>orks very well w</a:t>
            </a:r>
            <a:r>
              <a:rPr lang="en">
                <a:solidFill>
                  <a:srgbClr val="000000"/>
                </a:solidFill>
              </a:rPr>
              <a:t>hen doing </a:t>
            </a:r>
            <a:r>
              <a:rPr b="1" lang="en">
                <a:solidFill>
                  <a:srgbClr val="000000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load/stress testing</a:t>
            </a:r>
            <a:r>
              <a:rPr b="1" lang="en">
                <a:solidFill>
                  <a:srgbClr val="000000"/>
                </a:solidFill>
              </a:rPr>
              <a:t> </a:t>
            </a:r>
            <a:r>
              <a:rPr lang="en">
                <a:solidFill>
                  <a:srgbClr val="000000"/>
                </a:solidFill>
              </a:rPr>
              <a:t>when you try to break your application by proving non-stop random inputs.</a:t>
            </a:r>
            <a:endParaRPr>
              <a:solidFill>
                <a:srgbClr val="000000"/>
              </a:solidFill>
            </a:endParaRPr>
          </a:p>
          <a:p>
            <a:pPr indent="0" lvl="0" marL="45720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050">
                <a:solidFill>
                  <a:schemeClr val="dk1"/>
                </a:solidFill>
              </a:rPr>
              <a:t>Monkey testing is all about “do what you want; automatically”.</a:t>
            </a:r>
            <a:endParaRPr b="1" i="1" sz="20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86900" y="4340902"/>
            <a:ext cx="1361850" cy="6740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8010225" y="4791975"/>
            <a:ext cx="7152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666666"/>
                </a:solidFill>
              </a:rPr>
              <a:t>Nihal Alfred</a:t>
            </a:r>
            <a:endParaRPr sz="800">
              <a:solidFill>
                <a:srgbClr val="666666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Monkey Vs Horse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i="1" lang="en">
                <a:solidFill>
                  <a:srgbClr val="000000"/>
                </a:solidFill>
              </a:rPr>
              <a:t>Bridle</a:t>
            </a:r>
            <a:r>
              <a:rPr b="1" i="1" lang="en">
                <a:solidFill>
                  <a:srgbClr val="000000"/>
                </a:solidFill>
              </a:rPr>
              <a:t> :</a:t>
            </a:r>
            <a:endParaRPr b="1" i="1"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 sz="1800">
                <a:solidFill>
                  <a:srgbClr val="000000"/>
                </a:solidFill>
              </a:rPr>
              <a:t>Used to </a:t>
            </a:r>
            <a:r>
              <a:rPr b="1" lang="en" sz="1800">
                <a:solidFill>
                  <a:srgbClr val="000000"/>
                </a:solidFill>
              </a:rPr>
              <a:t>direct &amp; control </a:t>
            </a:r>
            <a:r>
              <a:rPr lang="en" sz="1800">
                <a:solidFill>
                  <a:srgbClr val="000000"/>
                </a:solidFill>
              </a:rPr>
              <a:t>the horse </a:t>
            </a:r>
            <a:endParaRPr sz="1800"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 sz="1800">
                <a:solidFill>
                  <a:srgbClr val="000000"/>
                </a:solidFill>
              </a:rPr>
              <a:t>Helps the horse to keep </a:t>
            </a:r>
            <a:r>
              <a:rPr b="1" lang="en" sz="1800">
                <a:solidFill>
                  <a:srgbClr val="000000"/>
                </a:solidFill>
              </a:rPr>
              <a:t>focus and concentrate</a:t>
            </a:r>
            <a:endParaRPr b="1"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i="1" lang="en">
                <a:solidFill>
                  <a:srgbClr val="000000"/>
                </a:solidFill>
              </a:rPr>
              <a:t>Horse in testing:</a:t>
            </a:r>
            <a:endParaRPr i="1"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b="1" lang="en" sz="1800">
                <a:solidFill>
                  <a:srgbClr val="000000"/>
                </a:solidFill>
              </a:rPr>
              <a:t>Directed &amp; driven</a:t>
            </a:r>
            <a:r>
              <a:rPr lang="en" sz="1800">
                <a:solidFill>
                  <a:srgbClr val="000000"/>
                </a:solidFill>
              </a:rPr>
              <a:t> by test cases/plans &amp; strategies</a:t>
            </a:r>
            <a:endParaRPr sz="1800"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 sz="1800">
                <a:solidFill>
                  <a:srgbClr val="000000"/>
                </a:solidFill>
              </a:rPr>
              <a:t>Controlled by the </a:t>
            </a:r>
            <a:r>
              <a:rPr b="1" lang="en" sz="1800">
                <a:solidFill>
                  <a:srgbClr val="000000"/>
                </a:solidFill>
              </a:rPr>
              <a:t>quality metrics</a:t>
            </a:r>
            <a:endParaRPr b="1" sz="1800"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 sz="1800">
                <a:solidFill>
                  <a:srgbClr val="000000"/>
                </a:solidFill>
              </a:rPr>
              <a:t>Don’t want to </a:t>
            </a:r>
            <a:r>
              <a:rPr b="1" lang="en" sz="1800">
                <a:solidFill>
                  <a:srgbClr val="000000"/>
                </a:solidFill>
              </a:rPr>
              <a:t>divert our focus</a:t>
            </a:r>
            <a:endParaRPr b="1" sz="1800"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 sz="1800">
                <a:solidFill>
                  <a:srgbClr val="000000"/>
                </a:solidFill>
              </a:rPr>
              <a:t>Strictly </a:t>
            </a:r>
            <a:r>
              <a:rPr b="1" lang="en" sz="1800">
                <a:solidFill>
                  <a:srgbClr val="000000"/>
                </a:solidFill>
              </a:rPr>
              <a:t>concentrate</a:t>
            </a:r>
            <a:r>
              <a:rPr lang="en" sz="1800">
                <a:solidFill>
                  <a:srgbClr val="000000"/>
                </a:solidFill>
              </a:rPr>
              <a:t> on the set of test cases &amp; </a:t>
            </a:r>
            <a:r>
              <a:rPr b="1" lang="en" sz="1800">
                <a:solidFill>
                  <a:srgbClr val="000000"/>
                </a:solidFill>
              </a:rPr>
              <a:t>obediently</a:t>
            </a:r>
            <a:r>
              <a:rPr lang="en" sz="1800">
                <a:solidFill>
                  <a:srgbClr val="000000"/>
                </a:solidFill>
              </a:rPr>
              <a:t> execute them.</a:t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050">
                <a:solidFill>
                  <a:srgbClr val="000000"/>
                </a:solidFill>
                <a:highlight>
                  <a:srgbClr val="FFFFFF"/>
                </a:highlight>
              </a:rPr>
              <a:t>It’s perfectly fine to be a horse, but sometimes don’t you enjoy being a Monkey?</a:t>
            </a:r>
            <a:endParaRPr b="1" sz="205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5850" y="91450"/>
            <a:ext cx="1706450" cy="1279838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86900" y="4340902"/>
            <a:ext cx="1361850" cy="67402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8010225" y="4791975"/>
            <a:ext cx="7152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666666"/>
                </a:solidFill>
              </a:rPr>
              <a:t>Nihal Alfred</a:t>
            </a:r>
            <a:endParaRPr sz="800">
              <a:solidFill>
                <a:srgbClr val="666666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Why?</a:t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6900" y="4340902"/>
            <a:ext cx="1361850" cy="67402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In</a:t>
            </a: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 UI testing, </a:t>
            </a: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it's </a:t>
            </a: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easy</a:t>
            </a: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 to think about </a:t>
            </a: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how to test how things </a:t>
            </a:r>
            <a:r>
              <a:rPr b="1" i="1" lang="en">
                <a:solidFill>
                  <a:srgbClr val="24292E"/>
                </a:solidFill>
                <a:highlight>
                  <a:srgbClr val="FFFFFF"/>
                </a:highlight>
              </a:rPr>
              <a:t>should</a:t>
            </a: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 work</a:t>
            </a: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, but we </a:t>
            </a: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struggle</a:t>
            </a: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 to figure out </a:t>
            </a: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what kind of things might </a:t>
            </a:r>
            <a:r>
              <a:rPr b="1" i="1" lang="en">
                <a:solidFill>
                  <a:srgbClr val="24292E"/>
                </a:solidFill>
                <a:highlight>
                  <a:srgbClr val="FFFFFF"/>
                </a:highlight>
              </a:rPr>
              <a:t>not</a:t>
            </a: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 work?</a:t>
            </a:r>
            <a:endParaRPr b="1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Ever showed your app to someone </a:t>
            </a: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who proceeded to bang away at the screen</a:t>
            </a: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 &amp; immediately </a:t>
            </a: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crashed it by doing something</a:t>
            </a: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 you had </a:t>
            </a: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never thought of?</a:t>
            </a:r>
            <a:endParaRPr b="1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Do you want to feel a bit </a:t>
            </a: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more confident</a:t>
            </a: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 about your </a:t>
            </a: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app's stability?</a:t>
            </a:r>
            <a:endParaRPr b="1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Do you have </a:t>
            </a: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rare crashes</a:t>
            </a: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 that you just </a:t>
            </a: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can't reproduce?</a:t>
            </a:r>
            <a:endParaRPr b="1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Do you have </a:t>
            </a: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memory leaks</a:t>
            </a: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 that take a </a:t>
            </a: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long time to manifest </a:t>
            </a: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themselves, and </a:t>
            </a:r>
            <a:r>
              <a:rPr b="1" lang="en">
                <a:solidFill>
                  <a:srgbClr val="24292E"/>
                </a:solidFill>
                <a:highlight>
                  <a:srgbClr val="FFFFFF"/>
                </a:highlight>
              </a:rPr>
              <a:t>require lots of UI actions?</a:t>
            </a:r>
            <a:endParaRPr b="1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50">
                <a:solidFill>
                  <a:srgbClr val="24292E"/>
                </a:solidFill>
                <a:highlight>
                  <a:srgbClr val="FFFFFF"/>
                </a:highlight>
              </a:rPr>
              <a:t>Randomised testing will help you with all of these!</a:t>
            </a:r>
            <a:endParaRPr b="1" sz="205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25850" y="130600"/>
            <a:ext cx="1706450" cy="10791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/>
        </p:nvSpPr>
        <p:spPr>
          <a:xfrm>
            <a:off x="8010225" y="4791975"/>
            <a:ext cx="7152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666666"/>
                </a:solidFill>
              </a:rPr>
              <a:t>Nihal Alfred</a:t>
            </a:r>
            <a:endParaRPr sz="800">
              <a:solidFill>
                <a:srgbClr val="666666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Advantages &amp; Disadvantages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✓"/>
            </a:pPr>
            <a:r>
              <a:rPr lang="en">
                <a:solidFill>
                  <a:srgbClr val="000000"/>
                </a:solidFill>
              </a:rPr>
              <a:t>Can </a:t>
            </a:r>
            <a:r>
              <a:rPr b="1" lang="en">
                <a:solidFill>
                  <a:srgbClr val="000000"/>
                </a:solidFill>
              </a:rPr>
              <a:t>identify</a:t>
            </a:r>
            <a:r>
              <a:rPr lang="en">
                <a:solidFill>
                  <a:srgbClr val="000000"/>
                </a:solidFill>
              </a:rPr>
              <a:t> </a:t>
            </a:r>
            <a:r>
              <a:rPr b="1" lang="en">
                <a:solidFill>
                  <a:srgbClr val="000000"/>
                </a:solidFill>
              </a:rPr>
              <a:t>bugs</a:t>
            </a:r>
            <a:r>
              <a:rPr lang="en">
                <a:solidFill>
                  <a:srgbClr val="000000"/>
                </a:solidFill>
              </a:rPr>
              <a:t> which might have a </a:t>
            </a:r>
            <a:r>
              <a:rPr b="1" lang="en">
                <a:solidFill>
                  <a:srgbClr val="000000"/>
                </a:solidFill>
              </a:rPr>
              <a:t>higher impact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✓"/>
            </a:pPr>
            <a:r>
              <a:rPr lang="en">
                <a:solidFill>
                  <a:srgbClr val="000000"/>
                </a:solidFill>
              </a:rPr>
              <a:t>Can </a:t>
            </a:r>
            <a:r>
              <a:rPr b="1" lang="en">
                <a:solidFill>
                  <a:srgbClr val="000000"/>
                </a:solidFill>
              </a:rPr>
              <a:t>identify</a:t>
            </a:r>
            <a:r>
              <a:rPr lang="en">
                <a:solidFill>
                  <a:srgbClr val="000000"/>
                </a:solidFill>
              </a:rPr>
              <a:t> some </a:t>
            </a:r>
            <a:r>
              <a:rPr b="1" lang="en">
                <a:solidFill>
                  <a:srgbClr val="000000"/>
                </a:solidFill>
              </a:rPr>
              <a:t>out of box errors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✓"/>
            </a:pPr>
            <a:r>
              <a:rPr b="1" lang="en">
                <a:solidFill>
                  <a:srgbClr val="000000"/>
                </a:solidFill>
              </a:rPr>
              <a:t>Easy</a:t>
            </a:r>
            <a:r>
              <a:rPr lang="en">
                <a:solidFill>
                  <a:srgbClr val="000000"/>
                </a:solidFill>
              </a:rPr>
              <a:t> to </a:t>
            </a:r>
            <a:r>
              <a:rPr b="1" lang="en">
                <a:solidFill>
                  <a:srgbClr val="000000"/>
                </a:solidFill>
              </a:rPr>
              <a:t>set up and execute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✓"/>
            </a:pPr>
            <a:r>
              <a:rPr lang="en">
                <a:solidFill>
                  <a:srgbClr val="000000"/>
                </a:solidFill>
              </a:rPr>
              <a:t>Helps </a:t>
            </a:r>
            <a:r>
              <a:rPr b="1" lang="en">
                <a:solidFill>
                  <a:srgbClr val="000000"/>
                </a:solidFill>
              </a:rPr>
              <a:t>test</a:t>
            </a:r>
            <a:r>
              <a:rPr lang="en">
                <a:solidFill>
                  <a:srgbClr val="000000"/>
                </a:solidFill>
              </a:rPr>
              <a:t> the </a:t>
            </a:r>
            <a:r>
              <a:rPr b="1" lang="en">
                <a:solidFill>
                  <a:srgbClr val="000000"/>
                </a:solidFill>
              </a:rPr>
              <a:t>reliability of the software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✓"/>
            </a:pPr>
            <a:r>
              <a:rPr b="1" lang="en">
                <a:solidFill>
                  <a:srgbClr val="000000"/>
                </a:solidFill>
              </a:rPr>
              <a:t>Not costly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x"/>
            </a:pPr>
            <a:r>
              <a:rPr lang="en">
                <a:solidFill>
                  <a:srgbClr val="000000"/>
                </a:solidFill>
              </a:rPr>
              <a:t>Number of </a:t>
            </a:r>
            <a:r>
              <a:rPr b="1" lang="en">
                <a:solidFill>
                  <a:srgbClr val="000000"/>
                </a:solidFill>
              </a:rPr>
              <a:t>bugs are less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x"/>
            </a:pPr>
            <a:r>
              <a:rPr lang="en">
                <a:solidFill>
                  <a:srgbClr val="000000"/>
                </a:solidFill>
              </a:rPr>
              <a:t>Can </a:t>
            </a:r>
            <a:r>
              <a:rPr b="1" lang="en">
                <a:solidFill>
                  <a:srgbClr val="000000"/>
                </a:solidFill>
              </a:rPr>
              <a:t>go on for days</a:t>
            </a:r>
            <a:r>
              <a:rPr lang="en">
                <a:solidFill>
                  <a:srgbClr val="000000"/>
                </a:solidFill>
              </a:rPr>
              <a:t> till a bug is not discovered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x"/>
            </a:pPr>
            <a:r>
              <a:rPr b="1" lang="en">
                <a:solidFill>
                  <a:srgbClr val="000000"/>
                </a:solidFill>
              </a:rPr>
              <a:t>Reproducing</a:t>
            </a:r>
            <a:r>
              <a:rPr lang="en">
                <a:solidFill>
                  <a:srgbClr val="000000"/>
                </a:solidFill>
              </a:rPr>
              <a:t> the bugs (if occurs) becomes </a:t>
            </a:r>
            <a:r>
              <a:rPr b="1" lang="en">
                <a:solidFill>
                  <a:srgbClr val="000000"/>
                </a:solidFill>
              </a:rPr>
              <a:t>a challenge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x"/>
            </a:pPr>
            <a:r>
              <a:rPr lang="en">
                <a:solidFill>
                  <a:srgbClr val="000000"/>
                </a:solidFill>
              </a:rPr>
              <a:t>Some </a:t>
            </a:r>
            <a:r>
              <a:rPr b="1" lang="en">
                <a:solidFill>
                  <a:srgbClr val="000000"/>
                </a:solidFill>
              </a:rPr>
              <a:t>“not expected”</a:t>
            </a:r>
            <a:r>
              <a:rPr lang="en">
                <a:solidFill>
                  <a:srgbClr val="000000"/>
                </a:solidFill>
              </a:rPr>
              <a:t> output scenarios are </a:t>
            </a:r>
            <a:r>
              <a:rPr b="1" lang="en">
                <a:solidFill>
                  <a:srgbClr val="000000"/>
                </a:solidFill>
              </a:rPr>
              <a:t>difficult to analyse</a:t>
            </a:r>
            <a:r>
              <a:rPr lang="en">
                <a:solidFill>
                  <a:srgbClr val="000000"/>
                </a:solidFill>
              </a:rPr>
              <a:t> and is </a:t>
            </a:r>
            <a:r>
              <a:rPr b="1" lang="en">
                <a:solidFill>
                  <a:srgbClr val="000000"/>
                </a:solidFill>
              </a:rPr>
              <a:t>time consuming. </a:t>
            </a:r>
            <a:endParaRPr b="1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92" name="Google Shape;92;p17"/>
          <p:cNvPicPr preferRelativeResize="0"/>
          <p:nvPr/>
        </p:nvPicPr>
        <p:blipFill rotWithShape="1">
          <a:blip r:embed="rId3">
            <a:alphaModFix/>
          </a:blip>
          <a:srcRect b="0" l="0" r="10201" t="0"/>
          <a:stretch/>
        </p:blipFill>
        <p:spPr>
          <a:xfrm>
            <a:off x="7125850" y="130600"/>
            <a:ext cx="1706449" cy="1201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86900" y="4340902"/>
            <a:ext cx="1361850" cy="67402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/>
        </p:nvSpPr>
        <p:spPr>
          <a:xfrm>
            <a:off x="8010225" y="4791975"/>
            <a:ext cx="7152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666666"/>
                </a:solidFill>
              </a:rPr>
              <a:t>Nihal Alfred</a:t>
            </a:r>
            <a:endParaRPr sz="800">
              <a:solidFill>
                <a:srgbClr val="666666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000000"/>
                </a:solidFill>
              </a:rPr>
              <a:t>Though </a:t>
            </a:r>
            <a:r>
              <a:rPr b="1" lang="en">
                <a:solidFill>
                  <a:srgbClr val="000000"/>
                </a:solidFill>
              </a:rPr>
              <a:t>chaotic</a:t>
            </a:r>
            <a:r>
              <a:rPr lang="en">
                <a:solidFill>
                  <a:srgbClr val="000000"/>
                </a:solidFill>
              </a:rPr>
              <a:t>, recommended to </a:t>
            </a:r>
            <a:r>
              <a:rPr b="1" lang="en">
                <a:solidFill>
                  <a:srgbClr val="000000"/>
                </a:solidFill>
              </a:rPr>
              <a:t>plan &amp; assign time</a:t>
            </a:r>
            <a:r>
              <a:rPr lang="en">
                <a:solidFill>
                  <a:srgbClr val="000000"/>
                </a:solidFill>
              </a:rPr>
              <a:t> for it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000000"/>
                </a:solidFill>
              </a:rPr>
              <a:t>Can </a:t>
            </a:r>
            <a:r>
              <a:rPr b="1" lang="en">
                <a:solidFill>
                  <a:srgbClr val="000000"/>
                </a:solidFill>
              </a:rPr>
              <a:t>discover</a:t>
            </a:r>
            <a:r>
              <a:rPr lang="en">
                <a:solidFill>
                  <a:srgbClr val="000000"/>
                </a:solidFill>
              </a:rPr>
              <a:t> some really good bugs: </a:t>
            </a:r>
            <a:r>
              <a:rPr b="1" lang="en">
                <a:solidFill>
                  <a:srgbClr val="000000"/>
                </a:solidFill>
              </a:rPr>
              <a:t>memory leaks</a:t>
            </a:r>
            <a:r>
              <a:rPr lang="en">
                <a:solidFill>
                  <a:srgbClr val="000000"/>
                </a:solidFill>
              </a:rPr>
              <a:t> or </a:t>
            </a:r>
            <a:r>
              <a:rPr b="1" lang="en">
                <a:solidFill>
                  <a:srgbClr val="000000"/>
                </a:solidFill>
              </a:rPr>
              <a:t>hardware crashing</a:t>
            </a:r>
            <a:endParaRPr b="1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000000"/>
                </a:solidFill>
              </a:rPr>
              <a:t>Normally we </a:t>
            </a:r>
            <a:r>
              <a:rPr b="1" lang="en">
                <a:solidFill>
                  <a:srgbClr val="000000"/>
                </a:solidFill>
              </a:rPr>
              <a:t>ignore many cases</a:t>
            </a:r>
            <a:r>
              <a:rPr lang="en">
                <a:solidFill>
                  <a:srgbClr val="000000"/>
                </a:solidFill>
              </a:rPr>
              <a:t> thinking that </a:t>
            </a:r>
            <a:r>
              <a:rPr b="1" lang="en">
                <a:solidFill>
                  <a:srgbClr val="000000"/>
                </a:solidFill>
              </a:rPr>
              <a:t>“this scenario” </a:t>
            </a:r>
            <a:r>
              <a:rPr lang="en">
                <a:solidFill>
                  <a:srgbClr val="000000"/>
                </a:solidFill>
              </a:rPr>
              <a:t>will </a:t>
            </a:r>
            <a:r>
              <a:rPr b="1" lang="en">
                <a:solidFill>
                  <a:srgbClr val="000000"/>
                </a:solidFill>
              </a:rPr>
              <a:t>never happen</a:t>
            </a:r>
            <a:r>
              <a:rPr lang="en">
                <a:solidFill>
                  <a:srgbClr val="000000"/>
                </a:solidFill>
              </a:rPr>
              <a:t>, however </a:t>
            </a:r>
            <a:r>
              <a:rPr b="1" lang="en">
                <a:solidFill>
                  <a:srgbClr val="000000"/>
                </a:solidFill>
              </a:rPr>
              <a:t>if it happens</a:t>
            </a:r>
            <a:r>
              <a:rPr lang="en">
                <a:solidFill>
                  <a:srgbClr val="000000"/>
                </a:solidFill>
              </a:rPr>
              <a:t>, can </a:t>
            </a:r>
            <a:r>
              <a:rPr b="1" lang="en">
                <a:solidFill>
                  <a:srgbClr val="000000"/>
                </a:solidFill>
              </a:rPr>
              <a:t>lead to a serious impact</a:t>
            </a:r>
            <a:r>
              <a:rPr lang="en">
                <a:solidFill>
                  <a:srgbClr val="000000"/>
                </a:solidFill>
              </a:rPr>
              <a:t> (low priority &amp; high severity bug)</a:t>
            </a:r>
            <a:endParaRPr>
              <a:solidFill>
                <a:srgbClr val="000000"/>
              </a:solidFill>
            </a:endParaRPr>
          </a:p>
          <a:p>
            <a:pPr indent="0" lvl="0" marL="45720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2050">
                <a:solidFill>
                  <a:srgbClr val="000000"/>
                </a:solidFill>
              </a:rPr>
              <a:t>“Horse” &amp; “Monkey”  testing together can contribute to achieve more quality &amp; confidence in the software.</a:t>
            </a:r>
            <a:endParaRPr b="1" sz="2050">
              <a:solidFill>
                <a:srgbClr val="000000"/>
              </a:solidFill>
            </a:endParaRP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5850" y="130600"/>
            <a:ext cx="1706450" cy="12015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86900" y="4340902"/>
            <a:ext cx="1361850" cy="674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/>
        </p:nvSpPr>
        <p:spPr>
          <a:xfrm>
            <a:off x="8010225" y="4791975"/>
            <a:ext cx="7152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666666"/>
                </a:solidFill>
              </a:rPr>
              <a:t>Nihal Alfred</a:t>
            </a:r>
            <a:endParaRPr sz="800">
              <a:solidFill>
                <a:srgbClr val="666666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level overview</a:t>
            </a:r>
            <a:endParaRPr/>
          </a:p>
        </p:txBody>
      </p:sp>
      <p:sp>
        <p:nvSpPr>
          <p:cNvPr id="109" name="Google Shape;10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000000"/>
                </a:solidFill>
              </a:rPr>
              <a:t>Inspired by &amp; has similar goals to </a:t>
            </a:r>
            <a:r>
              <a:rPr lang="en" u="sng">
                <a:solidFill>
                  <a:srgbClr val="000000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UI AutoMonkey</a:t>
            </a:r>
            <a:endParaRPr u="sng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000000"/>
                </a:solidFill>
              </a:rPr>
              <a:t>Integrat</a:t>
            </a:r>
            <a:r>
              <a:rPr lang="en">
                <a:solidFill>
                  <a:srgbClr val="000000"/>
                </a:solidFill>
              </a:rPr>
              <a:t>ed into the Xcode UI testing framework, providing better opportunities to debug.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Add </a:t>
            </a:r>
            <a:r>
              <a:rPr b="1" lang="en">
                <a:solidFill>
                  <a:srgbClr val="000000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SwiftMonkey.framework</a:t>
            </a:r>
            <a:r>
              <a:rPr lang="en">
                <a:solidFill>
                  <a:srgbClr val="000000"/>
                </a:solidFill>
                <a:highlight>
                  <a:srgbClr val="F3F3F3"/>
                </a:highlight>
              </a:rPr>
              <a:t> </a:t>
            </a: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to your UI test target. 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Then add a test that creates a </a:t>
            </a:r>
            <a:r>
              <a:rPr b="1" lang="en">
                <a:solidFill>
                  <a:srgbClr val="000000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Monkey</a:t>
            </a: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 object and uses it to generate events.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-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Optionally, you also add the</a:t>
            </a:r>
            <a:r>
              <a:rPr b="1" lang="en">
                <a:solidFill>
                  <a:srgbClr val="000000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 SwiftMonkeyPaws.framework</a:t>
            </a: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 to your main app, and create a</a:t>
            </a: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 </a:t>
            </a:r>
            <a:r>
              <a:rPr b="1" lang="en">
                <a:solidFill>
                  <a:srgbClr val="000000"/>
                </a:solidFill>
                <a:highlight>
                  <a:srgbClr val="F3F3F3"/>
                </a:highlight>
                <a:latin typeface="Courier New"/>
                <a:ea typeface="Courier New"/>
                <a:cs typeface="Courier New"/>
                <a:sym typeface="Courier New"/>
              </a:rPr>
              <a:t>MonkeyPaws</a:t>
            </a: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 object to enable visualisation. </a:t>
            </a: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</a:rPr>
              <a:t>(This greatly increases the usefulness of your randomised testing, as you can see what touches caused any crash you may encounter) </a:t>
            </a:r>
            <a:endParaRPr sz="160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pic>
        <p:nvPicPr>
          <p:cNvPr id="110" name="Google Shape;11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30550" y="130600"/>
            <a:ext cx="1706450" cy="120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86900" y="4340902"/>
            <a:ext cx="1361850" cy="674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9"/>
          <p:cNvSpPr txBox="1"/>
          <p:nvPr/>
        </p:nvSpPr>
        <p:spPr>
          <a:xfrm>
            <a:off x="8010225" y="4791975"/>
            <a:ext cx="7152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666666"/>
                </a:solidFill>
              </a:rPr>
              <a:t>Nihal Alfred</a:t>
            </a:r>
            <a:endParaRPr sz="800">
              <a:solidFill>
                <a:srgbClr val="666666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0" y="1714500"/>
            <a:ext cx="3048000" cy="171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86900" y="4340902"/>
            <a:ext cx="1361850" cy="67402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0"/>
          <p:cNvSpPr txBox="1"/>
          <p:nvPr/>
        </p:nvSpPr>
        <p:spPr>
          <a:xfrm>
            <a:off x="8010225" y="4791975"/>
            <a:ext cx="715200" cy="29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666666"/>
                </a:solidFill>
              </a:rPr>
              <a:t>Nihal Alfred</a:t>
            </a:r>
            <a:endParaRPr sz="8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